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16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9"/>
          <p:cNvSpPr>
            <a:spLocks noChangeArrowheads="1"/>
          </p:cNvSpPr>
          <p:nvPr/>
        </p:nvSpPr>
        <p:spPr bwMode="auto">
          <a:xfrm>
            <a:off x="10588625" y="342900"/>
            <a:ext cx="184150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b="1">
              <a:solidFill>
                <a:srgbClr val="0000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6171" name="Rectangle 27"/>
          <p:cNvSpPr>
            <a:spLocks noGrp="1" noChangeArrowheads="1"/>
          </p:cNvSpPr>
          <p:nvPr>
            <p:ph type="subTitle" idx="1"/>
          </p:nvPr>
        </p:nvSpPr>
        <p:spPr>
          <a:xfrm>
            <a:off x="504903" y="5397470"/>
            <a:ext cx="4886960" cy="1122680"/>
          </a:xfrm>
        </p:spPr>
        <p:txBody>
          <a:bodyPr/>
          <a:lstStyle>
            <a:lvl1pPr marL="0" indent="0">
              <a:spcAft>
                <a:spcPct val="0"/>
              </a:spcAft>
              <a:buFont typeface="Times" charset="0"/>
              <a:buNone/>
              <a:defRPr>
                <a:solidFill>
                  <a:srgbClr val="5D7B9A"/>
                </a:solidFill>
              </a:defRPr>
            </a:lvl1pPr>
          </a:lstStyle>
          <a:p>
            <a:pPr lvl="0"/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6178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508506" y="3940287"/>
            <a:ext cx="7278273" cy="1138624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pPr lvl="0"/>
            <a:r>
              <a:rPr lang="en-US" noProof="0" smtClean="0"/>
              <a:t>Click to edit Master title style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3035667363"/>
      </p:ext>
    </p:extLst>
  </p:cSld>
  <p:clrMapOvr>
    <a:masterClrMapping/>
  </p:clrMapOvr>
  <p:transition/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431208"/>
      </p:ext>
    </p:extLst>
  </p:cSld>
  <p:clrMapOvr>
    <a:masterClrMapping/>
  </p:clrMapOvr>
  <p:transition/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640563"/>
      </p:ext>
    </p:extLst>
  </p:cSld>
  <p:clrMapOvr>
    <a:masterClrMapping/>
  </p:clrMapOvr>
  <p:transition/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7025" y="788988"/>
            <a:ext cx="2076450" cy="506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7675" y="788988"/>
            <a:ext cx="6076950" cy="506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130118"/>
      </p:ext>
    </p:extLst>
  </p:cSld>
  <p:clrMapOvr>
    <a:masterClrMapping/>
  </p:clrMapOvr>
  <p:transition/>
  <p:hf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68882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92075" y="6186488"/>
            <a:ext cx="330200" cy="358775"/>
          </a:xfrm>
        </p:spPr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12058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88363"/>
      </p:ext>
    </p:extLst>
  </p:cSld>
  <p:clrMapOvr>
    <a:masterClrMapping/>
  </p:clrMapOvr>
  <p:transition/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7675" y="1284288"/>
            <a:ext cx="40767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6775" y="1284288"/>
            <a:ext cx="407670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68039"/>
      </p:ext>
    </p:extLst>
  </p:cSld>
  <p:clrMapOvr>
    <a:masterClrMapping/>
  </p:clrMapOvr>
  <p:transition/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13221"/>
      </p:ext>
    </p:extLst>
  </p:cSld>
  <p:clrMapOvr>
    <a:masterClrMapping/>
  </p:clrMapOvr>
  <p:transition/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B1E3E6-221D-483D-BE4C-4FD9DBD63E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83729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931829"/>
      </p:ext>
    </p:extLst>
  </p:cSld>
  <p:clrMapOvr>
    <a:masterClrMapping/>
  </p:clrMapOvr>
  <p:transition/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01623"/>
      </p:ext>
    </p:extLst>
  </p:cSld>
  <p:clrMapOvr>
    <a:masterClrMapping/>
  </p:clrMapOvr>
  <p:transition/>
  <p:hf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2075" y="6186488"/>
            <a:ext cx="33020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900" b="0" baseline="0">
                <a:solidFill>
                  <a:srgbClr val="628296"/>
                </a:solidFill>
                <a:latin typeface="Arial Narrow" pitchFamily="34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2CFFFEA-52C4-4535-89BE-12E838675AA1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47675" y="1284288"/>
            <a:ext cx="83058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</a:t>
            </a:r>
            <a:r>
              <a:rPr lang="en-US" dirty="0" smtClean="0"/>
              <a:t>styles</a:t>
            </a:r>
          </a:p>
          <a:p>
            <a:pPr lvl="0"/>
            <a:endParaRPr lang="en-US" dirty="0"/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4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788988"/>
            <a:ext cx="82550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Text Box 15"/>
          <p:cNvSpPr txBox="1">
            <a:spLocks noChangeArrowheads="1"/>
          </p:cNvSpPr>
          <p:nvPr userDrawn="1"/>
        </p:nvSpPr>
        <p:spPr bwMode="auto">
          <a:xfrm>
            <a:off x="525463" y="6305550"/>
            <a:ext cx="6629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noProof="1">
                <a:solidFill>
                  <a:srgbClr val="535355"/>
                </a:solidFill>
                <a:latin typeface="Arial" charset="0"/>
              </a:rPr>
              <a:t>© </a:t>
            </a:r>
            <a:r>
              <a:rPr lang="en-US" sz="700" noProof="1">
                <a:solidFill>
                  <a:srgbClr val="535355"/>
                </a:solidFill>
                <a:latin typeface="Arial" charset="0"/>
              </a:rPr>
              <a:t>2014</a:t>
            </a:r>
            <a:r>
              <a:rPr lang="en-US" sz="700" dirty="0">
                <a:solidFill>
                  <a:srgbClr val="535355"/>
                </a:solidFill>
                <a:latin typeface="Arial" charset="0"/>
              </a:rPr>
              <a:t> </a:t>
            </a:r>
            <a:r>
              <a:rPr lang="en-US" sz="700" noProof="1">
                <a:solidFill>
                  <a:srgbClr val="535355"/>
                </a:solidFill>
                <a:latin typeface="Arial" charset="0"/>
              </a:rPr>
              <a:t>Protiviti Inc</a:t>
            </a:r>
            <a:r>
              <a:rPr lang="en-US" sz="700" dirty="0">
                <a:solidFill>
                  <a:srgbClr val="535355"/>
                </a:solidFill>
                <a:latin typeface="Arial" charset="0"/>
              </a:rPr>
              <a:t>. </a:t>
            </a:r>
            <a:r>
              <a:rPr lang="en-US" sz="700" noProof="1">
                <a:solidFill>
                  <a:srgbClr val="535355"/>
                </a:solidFill>
                <a:latin typeface="Arial" charset="0"/>
              </a:rPr>
              <a:t>An Equal Opportunity Employer.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700" noProof="1">
                <a:solidFill>
                  <a:srgbClr val="535355"/>
                </a:solidFill>
                <a:latin typeface="Arial" charset="0"/>
              </a:rPr>
              <a:t>Confidential: This document is for your company’s internal use only and may not be</a:t>
            </a:r>
            <a:r>
              <a:rPr lang="en-US" sz="700" dirty="0">
                <a:solidFill>
                  <a:srgbClr val="535355"/>
                </a:solidFill>
                <a:latin typeface="Arial" charset="0"/>
              </a:rPr>
              <a:t> copied nor </a:t>
            </a:r>
            <a:r>
              <a:rPr lang="en-US" sz="700" noProof="1">
                <a:solidFill>
                  <a:srgbClr val="535355"/>
                </a:solidFill>
                <a:latin typeface="Arial" charset="0"/>
              </a:rPr>
              <a:t>distributed to any other third part</a:t>
            </a:r>
            <a:r>
              <a:rPr lang="en-US" sz="700" dirty="0">
                <a:solidFill>
                  <a:srgbClr val="535355"/>
                </a:solidFill>
                <a:latin typeface="Arial" charset="0"/>
              </a:rPr>
              <a:t>y.</a:t>
            </a:r>
          </a:p>
        </p:txBody>
      </p:sp>
      <p:pic>
        <p:nvPicPr>
          <p:cNvPr id="8" name="Picture 7" descr="Inspiration Logo.jp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7600" y="5522119"/>
            <a:ext cx="1477922" cy="1088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1830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+mj-lt"/>
          <a:ea typeface="ＭＳ Ｐゴシック" charset="0"/>
          <a:cs typeface="ＭＳ Ｐゴシック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  <a:cs typeface="ＭＳ Ｐゴシック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  <a:cs typeface="ＭＳ Ｐゴシック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  <a:cs typeface="ＭＳ Ｐゴシック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Arial" charset="0"/>
          <a:ea typeface="ＭＳ Ｐゴシック" charset="0"/>
          <a:cs typeface="ＭＳ Ｐゴシック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>
          <a:solidFill>
            <a:srgbClr val="5D7B9A"/>
          </a:solidFill>
          <a:effectLst>
            <a:outerShdw blurRad="38100" dist="38100" dir="2700000" algn="tl">
              <a:srgbClr val="DDDDDD"/>
            </a:outerShdw>
          </a:effectLst>
          <a:latin typeface="Times New Roman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50000"/>
        </a:spcAft>
        <a:buClr>
          <a:srgbClr val="996633"/>
        </a:buClr>
        <a:buFont typeface="Times" charset="0"/>
        <a:defRPr>
          <a:solidFill>
            <a:srgbClr val="535355"/>
          </a:solidFill>
          <a:latin typeface="+mj-lt"/>
          <a:ea typeface="ＭＳ Ｐゴシック" charset="0"/>
          <a:cs typeface="ＭＳ Ｐゴシック" charset="0"/>
        </a:defRPr>
      </a:lvl1pPr>
      <a:lvl2pPr marL="566738" indent="-219075" algn="l" rtl="0" eaLnBrk="1" fontAlgn="base" hangingPunct="1">
        <a:spcBef>
          <a:spcPct val="0"/>
        </a:spcBef>
        <a:spcAft>
          <a:spcPct val="50000"/>
        </a:spcAft>
        <a:buChar char="–"/>
        <a:defRPr sz="1600">
          <a:solidFill>
            <a:srgbClr val="535355"/>
          </a:solidFill>
          <a:latin typeface="+mj-lt"/>
          <a:ea typeface="ＭＳ Ｐゴシック" charset="0"/>
        </a:defRPr>
      </a:lvl2pPr>
      <a:lvl3pPr marL="914400" indent="-231775" algn="l" rtl="0" eaLnBrk="1" fontAlgn="base" hangingPunct="1">
        <a:spcBef>
          <a:spcPct val="0"/>
        </a:spcBef>
        <a:spcAft>
          <a:spcPct val="50000"/>
        </a:spcAft>
        <a:buChar char="•"/>
        <a:defRPr sz="1600">
          <a:solidFill>
            <a:srgbClr val="535355"/>
          </a:solidFill>
          <a:latin typeface="+mj-lt"/>
          <a:ea typeface="ＭＳ Ｐゴシック" charset="0"/>
        </a:defRPr>
      </a:lvl3pPr>
      <a:lvl4pPr marL="1262063" indent="-231775" algn="l" rtl="0" eaLnBrk="1" fontAlgn="base" hangingPunct="1">
        <a:spcBef>
          <a:spcPct val="0"/>
        </a:spcBef>
        <a:spcAft>
          <a:spcPct val="50000"/>
        </a:spcAft>
        <a:buChar char="–"/>
        <a:defRPr sz="1400">
          <a:solidFill>
            <a:srgbClr val="535355"/>
          </a:solidFill>
          <a:latin typeface="+mj-lt"/>
          <a:ea typeface="ＭＳ Ｐゴシック" charset="0"/>
        </a:defRPr>
      </a:lvl4pPr>
      <a:lvl5pPr marL="1597025" indent="-217488" algn="l" rtl="0" eaLnBrk="1" fontAlgn="base" hangingPunct="1">
        <a:spcBef>
          <a:spcPct val="0"/>
        </a:spcBef>
        <a:spcAft>
          <a:spcPct val="50000"/>
        </a:spcAft>
        <a:buFont typeface="Times" charset="0"/>
        <a:buChar char="•"/>
        <a:defRPr sz="1400">
          <a:solidFill>
            <a:srgbClr val="535355"/>
          </a:solidFill>
          <a:latin typeface="+mj-lt"/>
          <a:ea typeface="ＭＳ Ｐゴシック" charset="0"/>
        </a:defRPr>
      </a:lvl5pPr>
      <a:lvl6pPr marL="2054225" indent="-217488" algn="l" rtl="0" eaLnBrk="1" fontAlgn="base" hangingPunct="1">
        <a:spcBef>
          <a:spcPct val="0"/>
        </a:spcBef>
        <a:spcAft>
          <a:spcPct val="50000"/>
        </a:spcAft>
        <a:buFont typeface="Times" charset="0"/>
        <a:buChar char="•"/>
        <a:defRPr sz="1400">
          <a:solidFill>
            <a:srgbClr val="535355"/>
          </a:solidFill>
          <a:latin typeface="+mn-lt"/>
          <a:ea typeface="+mn-ea"/>
        </a:defRPr>
      </a:lvl6pPr>
      <a:lvl7pPr marL="2511425" indent="-217488" algn="l" rtl="0" eaLnBrk="1" fontAlgn="base" hangingPunct="1">
        <a:spcBef>
          <a:spcPct val="0"/>
        </a:spcBef>
        <a:spcAft>
          <a:spcPct val="50000"/>
        </a:spcAft>
        <a:buFont typeface="Times" charset="0"/>
        <a:buChar char="•"/>
        <a:defRPr sz="1400">
          <a:solidFill>
            <a:srgbClr val="535355"/>
          </a:solidFill>
          <a:latin typeface="+mn-lt"/>
          <a:ea typeface="+mn-ea"/>
        </a:defRPr>
      </a:lvl7pPr>
      <a:lvl8pPr marL="2968625" indent="-217488" algn="l" rtl="0" eaLnBrk="1" fontAlgn="base" hangingPunct="1">
        <a:spcBef>
          <a:spcPct val="0"/>
        </a:spcBef>
        <a:spcAft>
          <a:spcPct val="50000"/>
        </a:spcAft>
        <a:buFont typeface="Times" charset="0"/>
        <a:buChar char="•"/>
        <a:defRPr sz="1400">
          <a:solidFill>
            <a:srgbClr val="535355"/>
          </a:solidFill>
          <a:latin typeface="+mn-lt"/>
          <a:ea typeface="+mn-ea"/>
        </a:defRPr>
      </a:lvl8pPr>
      <a:lvl9pPr marL="3425825" indent="-217488" algn="l" rtl="0" eaLnBrk="1" fontAlgn="base" hangingPunct="1">
        <a:spcBef>
          <a:spcPct val="0"/>
        </a:spcBef>
        <a:spcAft>
          <a:spcPct val="50000"/>
        </a:spcAft>
        <a:buFont typeface="Times" charset="0"/>
        <a:buChar char="•"/>
        <a:defRPr sz="1400">
          <a:solidFill>
            <a:srgbClr val="535355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981201"/>
            <a:ext cx="7467600" cy="2895599"/>
          </a:xfrm>
        </p:spPr>
        <p:txBody>
          <a:bodyPr/>
          <a:lstStyle/>
          <a:p>
            <a:pPr algn="ctr"/>
            <a:r>
              <a:rPr lang="en-US" sz="4400" dirty="0" smtClean="0"/>
              <a:t>SOX &amp; </a:t>
            </a:r>
            <a:r>
              <a:rPr lang="en-US" sz="4400" dirty="0" smtClean="0"/>
              <a:t>Information </a:t>
            </a:r>
            <a:r>
              <a:rPr lang="en-US" sz="4400" dirty="0" smtClean="0"/>
              <a:t>Technology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746560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549275"/>
            <a:ext cx="541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kern="0" dirty="0" smtClean="0"/>
              <a:t>SOX – IT Scoping</a:t>
            </a:r>
          </a:p>
        </p:txBody>
      </p:sp>
      <p:graphicFrame>
        <p:nvGraphicFramePr>
          <p:cNvPr id="7" name="Group 106"/>
          <p:cNvGraphicFramePr>
            <a:graphicFrameLocks/>
          </p:cNvGraphicFramePr>
          <p:nvPr/>
        </p:nvGraphicFramePr>
        <p:xfrm>
          <a:off x="2386013" y="2133600"/>
          <a:ext cx="3481388" cy="1005840"/>
        </p:xfrm>
        <a:graphic>
          <a:graphicData uri="http://schemas.openxmlformats.org/drawingml/2006/table">
            <a:tbl>
              <a:tblPr/>
              <a:tblGrid>
                <a:gridCol w="1513646"/>
                <a:gridCol w="1967742"/>
              </a:tblGrid>
              <a:tr h="138545">
                <a:tc gridSpan="2"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In-scope business processes typically include the following:</a:t>
                      </a:r>
                    </a:p>
                  </a:txBody>
                  <a:tcPr marL="182492" marR="18249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7B9A">
                        <a:alpha val="12941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105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Entity Level Controls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Equity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Financial Close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Fixed Assets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Inventory</a:t>
                      </a:r>
                    </a:p>
                  </a:txBody>
                  <a:tcPr marL="182492" marR="18249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7B9A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Investment and Treasury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Payroll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Procure to Pay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Revenue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Tax</a:t>
                      </a:r>
                    </a:p>
                  </a:txBody>
                  <a:tcPr marL="182492" marR="182492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7B9A">
                        <a:alpha val="12941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1166813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9600" y="2971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5D7B9A"/>
                </a:solidFill>
                <a:latin typeface="Arial"/>
                <a:cs typeface="Arial" charset="0"/>
              </a:rPr>
              <a:t>*Start with the financials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373313" y="1600200"/>
            <a:ext cx="3505200" cy="461665"/>
          </a:xfrm>
          <a:prstGeom prst="rect">
            <a:avLst/>
          </a:prstGeom>
          <a:solidFill>
            <a:srgbClr val="5D7B9A">
              <a:alpha val="25098"/>
            </a:srgbClr>
          </a:solidFill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535355"/>
                </a:solidFill>
                <a:latin typeface="Arial"/>
                <a:cs typeface="Arial" charset="0"/>
              </a:rPr>
              <a:t>In-scope business processes support the line items in the financials (significant accounts)</a:t>
            </a:r>
          </a:p>
        </p:txBody>
      </p:sp>
      <p:sp>
        <p:nvSpPr>
          <p:cNvPr id="11" name="Text Box 83"/>
          <p:cNvSpPr txBox="1">
            <a:spLocks noChangeArrowheads="1"/>
          </p:cNvSpPr>
          <p:nvPr/>
        </p:nvSpPr>
        <p:spPr bwMode="auto">
          <a:xfrm>
            <a:off x="6477000" y="1600200"/>
            <a:ext cx="1600200" cy="938719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5D7B9A"/>
                </a:solidFill>
                <a:latin typeface="Arial"/>
                <a:cs typeface="Arial" charset="0"/>
              </a:rPr>
              <a:t>RCMs and business process maps created </a:t>
            </a:r>
            <a:r>
              <a:rPr lang="en-US" sz="1100" b="1" dirty="0">
                <a:solidFill>
                  <a:srgbClr val="535355"/>
                </a:solidFill>
                <a:latin typeface="Arial"/>
                <a:cs typeface="Arial" charset="0"/>
              </a:rPr>
              <a:t>to document business processes, controls, and risks.</a:t>
            </a:r>
          </a:p>
        </p:txBody>
      </p:sp>
      <p:cxnSp>
        <p:nvCxnSpPr>
          <p:cNvPr id="17" name="Straight Arrow Connector 56"/>
          <p:cNvCxnSpPr>
            <a:cxnSpLocks noChangeShapeType="1"/>
            <a:endCxn id="10" idx="1"/>
          </p:cNvCxnSpPr>
          <p:nvPr/>
        </p:nvCxnSpPr>
        <p:spPr bwMode="auto">
          <a:xfrm flipV="1">
            <a:off x="1776413" y="1831033"/>
            <a:ext cx="596900" cy="45496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58"/>
          <p:cNvCxnSpPr>
            <a:cxnSpLocks noChangeShapeType="1"/>
            <a:stCxn id="10" idx="3"/>
            <a:endCxn id="11" idx="1"/>
          </p:cNvCxnSpPr>
          <p:nvPr/>
        </p:nvCxnSpPr>
        <p:spPr bwMode="auto">
          <a:xfrm>
            <a:off x="5878513" y="1831033"/>
            <a:ext cx="598487" cy="238527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sp>
        <p:nvSpPr>
          <p:cNvPr id="24" name="Rectangle 23"/>
          <p:cNvSpPr/>
          <p:nvPr/>
        </p:nvSpPr>
        <p:spPr>
          <a:xfrm>
            <a:off x="457200" y="914400"/>
            <a:ext cx="26463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8B6730"/>
                </a:solidFill>
                <a:latin typeface="Arial"/>
                <a:cs typeface="Arial" charset="0"/>
              </a:rPr>
              <a:t>The Bigger SOX Picture</a:t>
            </a:r>
          </a:p>
        </p:txBody>
      </p:sp>
      <p:sp>
        <p:nvSpPr>
          <p:cNvPr id="25" name="Rectangle 13"/>
          <p:cNvSpPr txBox="1">
            <a:spLocks noChangeArrowheads="1"/>
          </p:cNvSpPr>
          <p:nvPr/>
        </p:nvSpPr>
        <p:spPr bwMode="auto">
          <a:xfrm>
            <a:off x="176213" y="6305550"/>
            <a:ext cx="33020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900" b="0" kern="1200" baseline="0" smtClean="0">
                <a:solidFill>
                  <a:srgbClr val="628296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2CF4039-65BB-44FE-8BBF-4B710986DCE7}" type="slidenum">
              <a:rPr lang="en-US">
                <a:latin typeface="Arial"/>
              </a:rPr>
              <a:pPr>
                <a:defRPr/>
              </a:pPr>
              <a:t>2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1664843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 animBg="1"/>
      <p:bldP spid="11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143000"/>
            <a:ext cx="83058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Identify Sources of Data 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Spreadsheets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Reports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Systems (applications)</a:t>
            </a:r>
          </a:p>
          <a:p>
            <a:pPr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Analyze Source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Complexity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Purpose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Number of Users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549275"/>
            <a:ext cx="541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kern="0" dirty="0" smtClean="0"/>
              <a:t>SOX – IT Scoping</a:t>
            </a:r>
          </a:p>
        </p:txBody>
      </p:sp>
    </p:spTree>
    <p:extLst>
      <p:ext uri="{BB962C8B-B14F-4D97-AF65-F5344CB8AC3E}">
        <p14:creationId xmlns:p14="http://schemas.microsoft.com/office/powerpoint/2010/main" val="414966685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143000"/>
            <a:ext cx="83058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In-Scope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Creates efficiencies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lient must have or implement ITGCs around the system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Process owners (and auditors) can rely on data generated by the system</a:t>
            </a:r>
          </a:p>
          <a:p>
            <a:pPr lvl="2">
              <a:buFont typeface="Arial" panose="020B0604020202020204" pitchFamily="34" charset="0"/>
              <a:buChar char="•"/>
            </a:pPr>
            <a:endParaRPr lang="en-US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/>
              <a:t>Out-of-Scope</a:t>
            </a:r>
            <a:endParaRPr lang="en-US" dirty="0"/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ITGCs not possible or challenging (Access databases)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 smtClean="0"/>
              <a:t>Process, financial accounts, and controls are still in-scope 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P</a:t>
            </a:r>
            <a:r>
              <a:rPr lang="en-US" dirty="0" smtClean="0"/>
              <a:t>rocess owners must perform data validation (EAE) and have a review control in place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549275"/>
            <a:ext cx="541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kern="0" dirty="0" smtClean="0"/>
              <a:t>SOX – IT Scoping</a:t>
            </a:r>
          </a:p>
        </p:txBody>
      </p:sp>
    </p:spTree>
    <p:extLst>
      <p:ext uri="{BB962C8B-B14F-4D97-AF65-F5344CB8AC3E}">
        <p14:creationId xmlns:p14="http://schemas.microsoft.com/office/powerpoint/2010/main" val="148102816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00050"/>
            <a:ext cx="8255000" cy="285750"/>
          </a:xfrm>
        </p:spPr>
        <p:txBody>
          <a:bodyPr/>
          <a:lstStyle/>
          <a:p>
            <a:r>
              <a:rPr lang="en-US" dirty="0" smtClean="0"/>
              <a:t>IT Linkage Example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374" y="838200"/>
            <a:ext cx="8251826" cy="487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608762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549275"/>
            <a:ext cx="541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kern="0" dirty="0" smtClean="0"/>
              <a:t>SOX – IT Scoping</a:t>
            </a:r>
          </a:p>
        </p:txBody>
      </p:sp>
      <p:graphicFrame>
        <p:nvGraphicFramePr>
          <p:cNvPr id="7" name="Group 106"/>
          <p:cNvGraphicFramePr>
            <a:graphicFrameLocks/>
          </p:cNvGraphicFramePr>
          <p:nvPr/>
        </p:nvGraphicFramePr>
        <p:xfrm>
          <a:off x="2386013" y="2133600"/>
          <a:ext cx="3481388" cy="1005840"/>
        </p:xfrm>
        <a:graphic>
          <a:graphicData uri="http://schemas.openxmlformats.org/drawingml/2006/table">
            <a:tbl>
              <a:tblPr/>
              <a:tblGrid>
                <a:gridCol w="1513646"/>
                <a:gridCol w="1967742"/>
              </a:tblGrid>
              <a:tr h="138545">
                <a:tc gridSpan="2"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In-scope business processes typically include the following:</a:t>
                      </a:r>
                    </a:p>
                  </a:txBody>
                  <a:tcPr marL="182492" marR="18249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7B9A">
                        <a:alpha val="12941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1055">
                <a:tc>
                  <a:txBody>
                    <a:bodyPr/>
                    <a:lstStyle/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Entity Level Controls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Equity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Financial Close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Fixed Assets</a:t>
                      </a:r>
                    </a:p>
                    <a:p>
                      <a:pPr marL="0" marR="0" lvl="1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Inventory</a:t>
                      </a:r>
                    </a:p>
                  </a:txBody>
                  <a:tcPr marL="182492" marR="182492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7B9A">
                        <a:alpha val="12941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Investment and Treasury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Payroll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Procure to Pay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Revenue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en-US" sz="900" kern="1200" dirty="0" smtClean="0">
                          <a:solidFill>
                            <a:srgbClr val="535355"/>
                          </a:solidFill>
                          <a:latin typeface="+mj-lt"/>
                          <a:ea typeface="+mn-ea"/>
                          <a:cs typeface="Arial" charset="0"/>
                        </a:rPr>
                        <a:t>Tax</a:t>
                      </a:r>
                    </a:p>
                  </a:txBody>
                  <a:tcPr marL="182492" marR="182492" horzOverflow="overflow"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5D7B9A">
                        <a:alpha val="12941"/>
                      </a:srgbClr>
                    </a:solidFill>
                  </a:tcPr>
                </a:tc>
              </a:tr>
            </a:tbl>
          </a:graphicData>
        </a:graphic>
      </p:graphicFrame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1600200"/>
            <a:ext cx="1166813" cy="1371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609600" y="2971800"/>
            <a:ext cx="121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5D7B9A"/>
                </a:solidFill>
                <a:latin typeface="Arial"/>
                <a:cs typeface="Arial" charset="0"/>
              </a:rPr>
              <a:t>*Start with the financials</a:t>
            </a: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2373313" y="1600200"/>
            <a:ext cx="3505200" cy="461665"/>
          </a:xfrm>
          <a:prstGeom prst="rect">
            <a:avLst/>
          </a:prstGeom>
          <a:solidFill>
            <a:srgbClr val="5D7B9A">
              <a:alpha val="25098"/>
            </a:srgbClr>
          </a:solidFill>
          <a:ln w="3810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535355"/>
                </a:solidFill>
                <a:latin typeface="Arial"/>
                <a:cs typeface="Arial" charset="0"/>
              </a:rPr>
              <a:t>In-scope business processes support the line items in the financials (significant accounts)</a:t>
            </a:r>
          </a:p>
        </p:txBody>
      </p:sp>
      <p:sp>
        <p:nvSpPr>
          <p:cNvPr id="11" name="Text Box 83"/>
          <p:cNvSpPr txBox="1">
            <a:spLocks noChangeArrowheads="1"/>
          </p:cNvSpPr>
          <p:nvPr/>
        </p:nvSpPr>
        <p:spPr bwMode="auto">
          <a:xfrm>
            <a:off x="6477000" y="1600200"/>
            <a:ext cx="1600200" cy="938719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5D7B9A"/>
                </a:solidFill>
                <a:latin typeface="Arial"/>
                <a:cs typeface="Arial" charset="0"/>
              </a:rPr>
              <a:t>RCMs and business process maps created </a:t>
            </a:r>
            <a:r>
              <a:rPr lang="en-US" sz="1100" b="1" dirty="0">
                <a:solidFill>
                  <a:srgbClr val="535355"/>
                </a:solidFill>
                <a:latin typeface="Arial"/>
                <a:cs typeface="Arial" charset="0"/>
              </a:rPr>
              <a:t>to document business processes, controls, and risks.</a:t>
            </a:r>
          </a:p>
        </p:txBody>
      </p:sp>
      <p:sp>
        <p:nvSpPr>
          <p:cNvPr id="12" name="Text Box 86"/>
          <p:cNvSpPr txBox="1">
            <a:spLocks noChangeArrowheads="1"/>
          </p:cNvSpPr>
          <p:nvPr/>
        </p:nvSpPr>
        <p:spPr bwMode="auto">
          <a:xfrm>
            <a:off x="2541588" y="4129420"/>
            <a:ext cx="1189037" cy="1277273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5D7B9A"/>
                </a:solidFill>
                <a:latin typeface="Arial"/>
                <a:cs typeface="Arial" charset="0"/>
              </a:rPr>
              <a:t>In-scope applications </a:t>
            </a:r>
            <a:r>
              <a:rPr lang="en-US" sz="1100" b="1" dirty="0">
                <a:solidFill>
                  <a:srgbClr val="535355"/>
                </a:solidFill>
                <a:latin typeface="Arial"/>
                <a:cs typeface="Arial" charset="0"/>
              </a:rPr>
              <a:t>that support these in-scope business processes are identified</a:t>
            </a:r>
          </a:p>
        </p:txBody>
      </p:sp>
      <p:sp>
        <p:nvSpPr>
          <p:cNvPr id="13" name="Text Box 88"/>
          <p:cNvSpPr txBox="1">
            <a:spLocks noChangeArrowheads="1"/>
          </p:cNvSpPr>
          <p:nvPr/>
        </p:nvSpPr>
        <p:spPr bwMode="auto">
          <a:xfrm>
            <a:off x="609600" y="3429000"/>
            <a:ext cx="1676400" cy="2678113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200" b="1" dirty="0">
                <a:solidFill>
                  <a:srgbClr val="5D7B9A"/>
                </a:solidFill>
                <a:latin typeface="Arial"/>
                <a:cs typeface="Arial" charset="0"/>
              </a:rPr>
              <a:t>IT General Controls (ITGCs) - pervasive IT controls </a:t>
            </a:r>
            <a:r>
              <a:rPr lang="en-US" sz="1200" b="1" dirty="0">
                <a:solidFill>
                  <a:srgbClr val="535355"/>
                </a:solidFill>
                <a:latin typeface="Arial"/>
                <a:cs typeface="Arial" charset="0"/>
              </a:rPr>
              <a:t>that support these in-scope business processes and applications are identified and tested. Processes include: Change Management, Security, SDLC, Data Center, and Data Management</a:t>
            </a:r>
          </a:p>
        </p:txBody>
      </p:sp>
      <p:sp>
        <p:nvSpPr>
          <p:cNvPr id="14" name="Text Box 95"/>
          <p:cNvSpPr txBox="1">
            <a:spLocks noChangeArrowheads="1"/>
          </p:cNvSpPr>
          <p:nvPr/>
        </p:nvSpPr>
        <p:spPr bwMode="auto">
          <a:xfrm>
            <a:off x="4106863" y="3884613"/>
            <a:ext cx="1189037" cy="1615827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5D7B9A"/>
                </a:solidFill>
                <a:latin typeface="Arial"/>
                <a:cs typeface="Arial" charset="0"/>
              </a:rPr>
              <a:t>IT Application Controls (ITACs) </a:t>
            </a:r>
            <a:r>
              <a:rPr lang="en-US" sz="1100" b="1" dirty="0">
                <a:solidFill>
                  <a:srgbClr val="535355"/>
                </a:solidFill>
                <a:latin typeface="Arial"/>
                <a:cs typeface="Arial" charset="0"/>
              </a:rPr>
              <a:t>– system controls within the business process maps are identified and tested</a:t>
            </a:r>
          </a:p>
        </p:txBody>
      </p:sp>
      <p:sp>
        <p:nvSpPr>
          <p:cNvPr id="15" name="Text Box 97"/>
          <p:cNvSpPr txBox="1">
            <a:spLocks noChangeArrowheads="1"/>
          </p:cNvSpPr>
          <p:nvPr/>
        </p:nvSpPr>
        <p:spPr bwMode="auto">
          <a:xfrm>
            <a:off x="5673725" y="3967163"/>
            <a:ext cx="1187450" cy="1615827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5D7B9A"/>
                </a:solidFill>
                <a:latin typeface="Arial"/>
                <a:cs typeface="Arial" charset="0"/>
              </a:rPr>
              <a:t>Spreadsheets</a:t>
            </a:r>
            <a:r>
              <a:rPr lang="en-US" sz="1100" b="1" dirty="0">
                <a:solidFill>
                  <a:srgbClr val="535355"/>
                </a:solidFill>
                <a:latin typeface="Arial"/>
                <a:cs typeface="Arial" charset="0"/>
              </a:rPr>
              <a:t> relied upon or used within controls identified in the business processes are identified and tested.</a:t>
            </a:r>
          </a:p>
        </p:txBody>
      </p:sp>
      <p:sp>
        <p:nvSpPr>
          <p:cNvPr id="16" name="Text Box 96"/>
          <p:cNvSpPr txBox="1">
            <a:spLocks noChangeArrowheads="1"/>
          </p:cNvSpPr>
          <p:nvPr/>
        </p:nvSpPr>
        <p:spPr bwMode="auto">
          <a:xfrm>
            <a:off x="7239000" y="4059238"/>
            <a:ext cx="1189038" cy="1446550"/>
          </a:xfrm>
          <a:prstGeom prst="rect">
            <a:avLst/>
          </a:prstGeom>
          <a:solidFill>
            <a:srgbClr val="5D7B9A">
              <a:alpha val="25098"/>
            </a:srgbClr>
          </a:solidFill>
          <a:ln w="285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5D7B9A"/>
                </a:solidFill>
                <a:latin typeface="Arial"/>
                <a:cs typeface="Arial" charset="0"/>
              </a:rPr>
              <a:t>Reports</a:t>
            </a:r>
            <a:r>
              <a:rPr lang="en-US" sz="1100" b="1" dirty="0">
                <a:solidFill>
                  <a:srgbClr val="535355"/>
                </a:solidFill>
                <a:latin typeface="Arial"/>
                <a:cs typeface="Arial" charset="0"/>
              </a:rPr>
              <a:t> relied upon or used within controls identified in the business processes are identified and tested.</a:t>
            </a:r>
          </a:p>
        </p:txBody>
      </p:sp>
      <p:cxnSp>
        <p:nvCxnSpPr>
          <p:cNvPr id="17" name="Straight Arrow Connector 56"/>
          <p:cNvCxnSpPr>
            <a:cxnSpLocks noChangeShapeType="1"/>
            <a:endCxn id="10" idx="1"/>
          </p:cNvCxnSpPr>
          <p:nvPr/>
        </p:nvCxnSpPr>
        <p:spPr bwMode="auto">
          <a:xfrm flipV="1">
            <a:off x="1776413" y="1831033"/>
            <a:ext cx="596900" cy="454968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18" name="Straight Arrow Connector 58"/>
          <p:cNvCxnSpPr>
            <a:cxnSpLocks noChangeShapeType="1"/>
            <a:stCxn id="10" idx="3"/>
            <a:endCxn id="11" idx="1"/>
          </p:cNvCxnSpPr>
          <p:nvPr/>
        </p:nvCxnSpPr>
        <p:spPr bwMode="auto">
          <a:xfrm>
            <a:off x="5878513" y="1831033"/>
            <a:ext cx="598487" cy="238527"/>
          </a:xfrm>
          <a:prstGeom prst="bentConnector3">
            <a:avLst>
              <a:gd name="adj1" fmla="val 50000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19" name="Elbow Connector 18"/>
          <p:cNvCxnSpPr>
            <a:cxnSpLocks noChangeShapeType="1"/>
            <a:stCxn id="11" idx="2"/>
            <a:endCxn id="16" idx="0"/>
          </p:cNvCxnSpPr>
          <p:nvPr/>
        </p:nvCxnSpPr>
        <p:spPr bwMode="auto">
          <a:xfrm rot="16200000" flipH="1">
            <a:off x="6795150" y="3020868"/>
            <a:ext cx="1520319" cy="556419"/>
          </a:xfrm>
          <a:prstGeom prst="bentConnector3">
            <a:avLst>
              <a:gd name="adj1" fmla="val 52785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20" name="Elbow Connector 19"/>
          <p:cNvCxnSpPr>
            <a:cxnSpLocks noChangeShapeType="1"/>
            <a:stCxn id="11" idx="2"/>
            <a:endCxn id="15" idx="0"/>
          </p:cNvCxnSpPr>
          <p:nvPr/>
        </p:nvCxnSpPr>
        <p:spPr bwMode="auto">
          <a:xfrm rot="5400000">
            <a:off x="6058153" y="2748216"/>
            <a:ext cx="1428244" cy="1009650"/>
          </a:xfrm>
          <a:prstGeom prst="bentConnector3">
            <a:avLst>
              <a:gd name="adj1" fmla="val 56521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21" name="Elbow Connector 20"/>
          <p:cNvCxnSpPr>
            <a:cxnSpLocks noChangeShapeType="1"/>
            <a:stCxn id="11" idx="2"/>
            <a:endCxn id="14" idx="0"/>
          </p:cNvCxnSpPr>
          <p:nvPr/>
        </p:nvCxnSpPr>
        <p:spPr bwMode="auto">
          <a:xfrm rot="5400000">
            <a:off x="5316394" y="1923907"/>
            <a:ext cx="1345694" cy="2575718"/>
          </a:xfrm>
          <a:prstGeom prst="bentConnector3">
            <a:avLst>
              <a:gd name="adj1" fmla="val 60067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22" name="Elbow Connector 21"/>
          <p:cNvCxnSpPr>
            <a:cxnSpLocks noChangeShapeType="1"/>
            <a:stCxn id="11" idx="2"/>
            <a:endCxn id="12" idx="0"/>
          </p:cNvCxnSpPr>
          <p:nvPr/>
        </p:nvCxnSpPr>
        <p:spPr bwMode="auto">
          <a:xfrm rot="5400000">
            <a:off x="4411354" y="1263673"/>
            <a:ext cx="1590501" cy="4140993"/>
          </a:xfrm>
          <a:prstGeom prst="bentConnector3">
            <a:avLst>
              <a:gd name="adj1" fmla="val 51065"/>
            </a:avLst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cxnSp>
        <p:nvCxnSpPr>
          <p:cNvPr id="23" name="Straight Arrow Connector 22"/>
          <p:cNvCxnSpPr>
            <a:cxnSpLocks noChangeShapeType="1"/>
            <a:stCxn id="12" idx="1"/>
            <a:endCxn id="13" idx="3"/>
          </p:cNvCxnSpPr>
          <p:nvPr/>
        </p:nvCxnSpPr>
        <p:spPr bwMode="auto">
          <a:xfrm flipH="1">
            <a:off x="2286000" y="4768057"/>
            <a:ext cx="255588" cy="0"/>
          </a:xfrm>
          <a:prstGeom prst="straightConnector1">
            <a:avLst/>
          </a:prstGeom>
          <a:noFill/>
          <a:ln w="25400" algn="ctr">
            <a:solidFill>
              <a:srgbClr val="801C27"/>
            </a:solidFill>
            <a:round/>
            <a:headEnd/>
            <a:tailEnd type="arrow" w="med" len="med"/>
          </a:ln>
        </p:spPr>
      </p:cxnSp>
      <p:sp>
        <p:nvSpPr>
          <p:cNvPr id="24" name="Rectangle 23"/>
          <p:cNvSpPr/>
          <p:nvPr/>
        </p:nvSpPr>
        <p:spPr>
          <a:xfrm>
            <a:off x="457200" y="914400"/>
            <a:ext cx="2646363" cy="3698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b="1" dirty="0">
                <a:solidFill>
                  <a:srgbClr val="8B6730"/>
                </a:solidFill>
                <a:latin typeface="Arial"/>
                <a:cs typeface="Arial" charset="0"/>
              </a:rPr>
              <a:t>The Bigger SOX Picture</a:t>
            </a:r>
          </a:p>
        </p:txBody>
      </p:sp>
      <p:sp>
        <p:nvSpPr>
          <p:cNvPr id="25" name="Rectangle 13"/>
          <p:cNvSpPr txBox="1">
            <a:spLocks noChangeArrowheads="1"/>
          </p:cNvSpPr>
          <p:nvPr/>
        </p:nvSpPr>
        <p:spPr bwMode="auto">
          <a:xfrm>
            <a:off x="176213" y="6305550"/>
            <a:ext cx="330200" cy="358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auto">
              <a:spcBef>
                <a:spcPts val="0"/>
              </a:spcBef>
              <a:spcAft>
                <a:spcPts val="0"/>
              </a:spcAft>
              <a:defRPr sz="900" b="0" kern="1200" baseline="0" smtClean="0">
                <a:solidFill>
                  <a:srgbClr val="628296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000" b="1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fld id="{52CF4039-65BB-44FE-8BBF-4B710986DCE7}" type="slidenum">
              <a:rPr lang="en-US">
                <a:latin typeface="Arial"/>
              </a:rPr>
              <a:pPr>
                <a:defRPr/>
              </a:pPr>
              <a:t>6</a:t>
            </a:fld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55786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7675" y="1143000"/>
            <a:ext cx="8305800" cy="457200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Logical Security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New Hires/Terminations/Transfers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Access Reviews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Database / OS / Application Administrators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Passwords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Change Management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Tested/Authorized/Approved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Segregation of Duties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Computer Operations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Job Scheduling and Access (batch/backup jobs)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dirty="0"/>
              <a:t>Physical Security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2CFFFEA-52C4-4535-89BE-12E838675AA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549275"/>
            <a:ext cx="5410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+mj-lt"/>
                <a:ea typeface="ＭＳ Ｐゴシック" charset="0"/>
                <a:cs typeface="ＭＳ Ｐゴシック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rgbClr val="5D7B9A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Times New Roman" charset="0"/>
                <a:ea typeface="ＭＳ Ｐゴシック" charset="0"/>
              </a:defRPr>
            </a:lvl9pPr>
          </a:lstStyle>
          <a:p>
            <a:r>
              <a:rPr lang="en-US" kern="0" dirty="0"/>
              <a:t>SOX ITGC Testing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212311176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ampu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-2500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375</Words>
  <Application>Microsoft Office PowerPoint</Application>
  <PresentationFormat>On-screen Show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Campus</vt:lpstr>
      <vt:lpstr>SOX &amp; Information Technology</vt:lpstr>
      <vt:lpstr>PowerPoint Presentation</vt:lpstr>
      <vt:lpstr>PowerPoint Presentation</vt:lpstr>
      <vt:lpstr>PowerPoint Presentation</vt:lpstr>
      <vt:lpstr>IT Linkage Example</vt:lpstr>
      <vt:lpstr>PowerPoint Presentation</vt:lpstr>
      <vt:lpstr>PowerPoint Presentation</vt:lpstr>
    </vt:vector>
  </TitlesOfParts>
  <Company>Robert Half International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SOX &amp; Information Technology</dc:title>
  <dc:creator>Picard, Emily (10080)</dc:creator>
  <cp:lastModifiedBy>Picard, Emily (10080)</cp:lastModifiedBy>
  <cp:revision>1</cp:revision>
  <dcterms:created xsi:type="dcterms:W3CDTF">2015-01-29T15:05:47Z</dcterms:created>
  <dcterms:modified xsi:type="dcterms:W3CDTF">2015-01-29T15:06:21Z</dcterms:modified>
</cp:coreProperties>
</file>